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notesSlides/notesSlide1.xml" ContentType="application/vnd.openxmlformats-officedocument.presentationml.notesSlide+xml"/>
  <Override PartName="/ppt/media/image7.jpeg" ContentType="image/jpeg"/>
  <Override PartName="/ppt/media/image8.jpeg" ContentType="image/jpeg"/>
  <Override PartName="/ppt/notesSlides/notesSlide2.xml" ContentType="application/vnd.openxmlformats-officedocument.presentationml.notesSlide+xml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notesSlides/notesSlide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hape 2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49262">
              <a:lnSpc>
                <a:spcPct val="10000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sz="1600">
                <a:latin typeface="Arial"/>
                <a:ea typeface="Arial"/>
                <a:cs typeface="Arial"/>
                <a:sym typeface="Arial"/>
              </a:rPr>
              <a:t>In classes </a:t>
            </a:r>
            <a:r>
              <a:rPr b="1" i="1">
                <a:latin typeface="Calibri"/>
                <a:ea typeface="Calibri"/>
                <a:cs typeface="Calibri"/>
                <a:sym typeface="Calibri"/>
              </a:rPr>
              <a:t> maximising potential 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support and challenge through setting – maths &amp; English, maximising use of technology equipment ; homework (Edmodo),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10000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Transfer of information – lit, num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hape 2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10000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 b="0" sz="1800"/>
            </a:pPr>
            <a:r>
              <a:rPr b="1" sz="1600"/>
              <a:t>Leadershiship: Former S1s talking about their S1 experience;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984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2" name="“Type a quote here.”"/>
          <p:cNvSpPr txBox="1"/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bg>
      <p:bgPr>
        <a:gradFill flip="none" rotWithShape="1">
          <a:gsLst>
            <a:gs pos="0">
              <a:srgbClr val="739AC1"/>
            </a:gs>
            <a:gs pos="100000">
              <a:srgbClr val="99CC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Text"/>
          <p:cNvSpPr txBox="1"/>
          <p:nvPr>
            <p:ph type="title"/>
          </p:nvPr>
        </p:nvSpPr>
        <p:spPr>
          <a:xfrm>
            <a:off x="650239" y="0"/>
            <a:ext cx="11702066" cy="2404535"/>
          </a:xfrm>
          <a:prstGeom prst="rect">
            <a:avLst/>
          </a:prstGeom>
        </p:spPr>
        <p:txBody>
          <a:bodyPr lIns="66558" tIns="66558" rIns="66558" bIns="66558" anchor="ctr">
            <a:noAutofit/>
          </a:bodyPr>
          <a:lstStyle>
            <a:lvl1pPr algn="ctr" defTabSz="63895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xfrm>
            <a:off x="9320107" y="8882098"/>
            <a:ext cx="3032197" cy="478746"/>
          </a:xfrm>
          <a:prstGeom prst="rect">
            <a:avLst/>
          </a:prstGeom>
        </p:spPr>
        <p:txBody>
          <a:bodyPr wrap="square" lIns="66558" tIns="66558" rIns="66558" bIns="66558"/>
          <a:lstStyle>
            <a:lvl1pPr algn="l" defTabSz="63895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RC-Raising Chidren" descr="RC-Raising Chidr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959557"/>
            <a:ext cx="13004800" cy="10713158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le Text"/>
          <p:cNvSpPr txBox="1"/>
          <p:nvPr>
            <p:ph type="title"/>
          </p:nvPr>
        </p:nvSpPr>
        <p:spPr>
          <a:xfrm>
            <a:off x="666044" y="573475"/>
            <a:ext cx="11878169" cy="1948464"/>
          </a:xfrm>
          <a:prstGeom prst="rect">
            <a:avLst/>
          </a:prstGeom>
        </p:spPr>
        <p:txBody>
          <a:bodyPr lIns="65023" tIns="65023" rIns="65023" bIns="65023" anchor="ctr">
            <a:noAutofit/>
          </a:bodyPr>
          <a:lstStyle>
            <a:lvl1pPr defTabSz="1300480">
              <a:defRPr sz="4400">
                <a:solidFill>
                  <a:srgbClr val="6633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idx="1"/>
          </p:nvPr>
        </p:nvSpPr>
        <p:spPr>
          <a:xfrm>
            <a:off x="255129" y="2521938"/>
            <a:ext cx="7373904" cy="7231663"/>
          </a:xfrm>
          <a:prstGeom prst="rect">
            <a:avLst/>
          </a:prstGeom>
        </p:spPr>
        <p:txBody>
          <a:bodyPr lIns="65023" tIns="65023" rIns="65023" bIns="65023">
            <a:noAutofit/>
          </a:bodyPr>
          <a:lstStyle>
            <a:lvl1pPr marL="485775" indent="-485775" defTabSz="1300480">
              <a:spcBef>
                <a:spcPts val="800"/>
              </a:spcBef>
              <a:buClr>
                <a:srgbClr val="663366"/>
              </a:buClr>
              <a:buSzPct val="100000"/>
              <a:buFontTx/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42975" indent="-485775" defTabSz="1300480">
              <a:spcBef>
                <a:spcPts val="800"/>
              </a:spcBef>
              <a:buClr>
                <a:srgbClr val="663366"/>
              </a:buClr>
              <a:buSzPct val="100000"/>
              <a:buFontTx/>
              <a:buChar char="–"/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03019" indent="-388619" defTabSz="1300480">
              <a:spcBef>
                <a:spcPts val="800"/>
              </a:spcBef>
              <a:buClr>
                <a:srgbClr val="663366"/>
              </a:buClr>
              <a:buSzPct val="100000"/>
              <a:buFontTx/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60220" indent="-388620" defTabSz="1300480">
              <a:spcBef>
                <a:spcPts val="800"/>
              </a:spcBef>
              <a:buClr>
                <a:srgbClr val="663366"/>
              </a:buClr>
              <a:buSzPct val="100000"/>
              <a:buFontTx/>
              <a:buChar char="–"/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17420" indent="-388620" defTabSz="1300480">
              <a:spcBef>
                <a:spcPts val="800"/>
              </a:spcBef>
              <a:buClr>
                <a:srgbClr val="663366"/>
              </a:buClr>
              <a:buSzPct val="100000"/>
              <a:buFontTx/>
              <a:buChar char="»"/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255129" y="8563751"/>
            <a:ext cx="3034454" cy="389271"/>
          </a:xfrm>
          <a:prstGeom prst="rect">
            <a:avLst/>
          </a:prstGeom>
        </p:spPr>
        <p:txBody>
          <a:bodyPr wrap="square" lIns="65023" tIns="65023" rIns="65023" bIns="65023"/>
          <a:lstStyle>
            <a:lvl1pPr algn="l" defTabSz="63895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/>
          <p:nvPr>
            <p:ph type="title"/>
          </p:nvPr>
        </p:nvSpPr>
        <p:spPr>
          <a:xfrm>
            <a:off x="1625599" y="2416387"/>
            <a:ext cx="9753602" cy="2546774"/>
          </a:xfrm>
          <a:prstGeom prst="rect">
            <a:avLst/>
          </a:prstGeom>
        </p:spPr>
        <p:txBody>
          <a:bodyPr lIns="48767" tIns="48767" rIns="48767" bIns="48767"/>
          <a:lstStyle>
            <a:lvl1pPr algn="ctr" defTabSz="1300480">
              <a:lnSpc>
                <a:spcPct val="90000"/>
              </a:lnSpc>
              <a:defRPr sz="8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sz="quarter" idx="1"/>
          </p:nvPr>
        </p:nvSpPr>
        <p:spPr>
          <a:xfrm>
            <a:off x="1625599" y="5061373"/>
            <a:ext cx="9753602" cy="1766147"/>
          </a:xfrm>
          <a:prstGeom prst="rect">
            <a:avLst/>
          </a:prstGeom>
        </p:spPr>
        <p:txBody>
          <a:bodyPr lIns="48767" tIns="48767" rIns="48767" bIns="48767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90000"/>
              </a:lnSpc>
              <a:spcBef>
                <a:spcPts val="140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90000"/>
              </a:lnSpc>
              <a:spcBef>
                <a:spcPts val="140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90000"/>
              </a:lnSpc>
              <a:spcBef>
                <a:spcPts val="140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90000"/>
              </a:lnSpc>
              <a:spcBef>
                <a:spcPts val="140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1787362" y="8024622"/>
            <a:ext cx="323359" cy="338837"/>
          </a:xfrm>
          <a:prstGeom prst="rect">
            <a:avLst/>
          </a:prstGeom>
        </p:spPr>
        <p:txBody>
          <a:bodyPr lIns="48767" tIns="48767" rIns="48767" bIns="48767" anchor="ctr"/>
          <a:lstStyle>
            <a:lvl1pPr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ine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mage"/>
          <p:cNvSpPr/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155" name="Body Level One…"/>
          <p:cNvSpPr txBox="1"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ine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ine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4" name="Line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mage"/>
          <p:cNvSpPr/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6" name="Image"/>
          <p:cNvSpPr/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7" name="Image"/>
          <p:cNvSpPr/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8" name="Body Level One…"/>
          <p:cNvSpPr txBox="1"/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Image"/>
          <p:cNvSpPr/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 txBox="1"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Line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Image"/>
          <p:cNvSpPr/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Image"/>
          <p:cNvSpPr/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Image"/>
          <p:cNvSpPr/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1.gif"/><Relationship Id="rId10" Type="http://schemas.openxmlformats.org/officeDocument/2006/relationships/image" Target="../media/image1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3" Type="http://schemas.openxmlformats.org/officeDocument/2006/relationships/image" Target="../media/image1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7BE366E0-0D2E-4B93-A156-15C6ED6B1FF9-L0-001.jpeg" descr="7BE366E0-0D2E-4B93-A156-15C6ED6B1FF9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4339" r="0" b="433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9" name="WELCO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WELCOME</a:t>
            </a:r>
          </a:p>
        </p:txBody>
      </p:sp>
      <p:sp>
        <p:nvSpPr>
          <p:cNvPr id="190" name="End of Transition 2019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 of Transition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52889" y="3957692"/>
            <a:ext cx="1404806" cy="1880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094234">
            <a:off x="10511304" y="5967950"/>
            <a:ext cx="1953304" cy="1464978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Rectangle 6"/>
          <p:cNvSpPr txBox="1"/>
          <p:nvPr/>
        </p:nvSpPr>
        <p:spPr>
          <a:xfrm rot="19945609">
            <a:off x="-262688" y="6885299"/>
            <a:ext cx="3719278" cy="2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80">
              <a:defRPr b="1" sz="7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My Interest</a:t>
            </a:r>
          </a:p>
        </p:txBody>
      </p:sp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10957" y="2592757"/>
            <a:ext cx="2269638" cy="1661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rcRect l="2397" t="66291" r="2579" b="2534"/>
          <a:stretch>
            <a:fillRect/>
          </a:stretch>
        </p:blipFill>
        <p:spPr>
          <a:xfrm>
            <a:off x="15583" y="2113623"/>
            <a:ext cx="4019947" cy="1318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2" name="Picture 2"/>
          <p:cNvGrpSpPr/>
          <p:nvPr/>
        </p:nvGrpSpPr>
        <p:grpSpPr>
          <a:xfrm>
            <a:off x="3848359" y="60911"/>
            <a:ext cx="5013570" cy="2783201"/>
            <a:chOff x="0" y="0"/>
            <a:chExt cx="5013569" cy="2783200"/>
          </a:xfrm>
        </p:grpSpPr>
        <p:sp>
          <p:nvSpPr>
            <p:cNvPr id="230" name="Rectangle"/>
            <p:cNvSpPr/>
            <p:nvPr/>
          </p:nvSpPr>
          <p:spPr>
            <a:xfrm>
              <a:off x="0" y="0"/>
              <a:ext cx="5013570" cy="278320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231" name="image8.png" descr="image8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013570" cy="2783201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2700" dir="540000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33" name="Picture 4" descr="Picture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38247" y="8191056"/>
            <a:ext cx="2444173" cy="1213939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Rectangle 3"/>
          <p:cNvSpPr txBox="1"/>
          <p:nvPr/>
        </p:nvSpPr>
        <p:spPr>
          <a:xfrm rot="20475948">
            <a:off x="-200566" y="482753"/>
            <a:ext cx="5251072" cy="121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80">
              <a:defRPr b="1" sz="7600">
                <a:solidFill>
                  <a:srgbClr val="5771A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Adventure</a:t>
            </a:r>
          </a:p>
        </p:txBody>
      </p:sp>
      <p:sp>
        <p:nvSpPr>
          <p:cNvPr id="235" name="Rectangle 8"/>
          <p:cNvSpPr txBox="1"/>
          <p:nvPr/>
        </p:nvSpPr>
        <p:spPr>
          <a:xfrm rot="991987">
            <a:off x="8993604" y="262403"/>
            <a:ext cx="3826516" cy="210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80">
              <a:defRPr b="1" sz="6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Me and My World</a:t>
            </a:r>
          </a:p>
        </p:txBody>
      </p:sp>
      <p:pic>
        <p:nvPicPr>
          <p:cNvPr id="236" name="Picture 10" descr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62715" y="4596759"/>
            <a:ext cx="1766122" cy="1241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6" descr="Picture 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040274" y="5047889"/>
            <a:ext cx="831797" cy="790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icture 19" descr="Picture 19"/>
          <p:cNvPicPr>
            <a:picLocks noChangeAspect="1"/>
          </p:cNvPicPr>
          <p:nvPr/>
        </p:nvPicPr>
        <p:blipFill>
          <a:blip r:embed="rId10">
            <a:extLst/>
          </a:blip>
          <a:srcRect l="30914" t="152" r="21567" b="17522"/>
          <a:stretch>
            <a:fillRect/>
          </a:stretch>
        </p:blipFill>
        <p:spPr>
          <a:xfrm>
            <a:off x="8979994" y="2455072"/>
            <a:ext cx="1356698" cy="14169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" name="Rounded Rectangular Callout 16"/>
          <p:cNvGrpSpPr/>
          <p:nvPr/>
        </p:nvGrpSpPr>
        <p:grpSpPr>
          <a:xfrm>
            <a:off x="122461" y="2356300"/>
            <a:ext cx="2948980" cy="5041000"/>
            <a:chOff x="0" y="-924027"/>
            <a:chExt cx="2948978" cy="5040998"/>
          </a:xfrm>
        </p:grpSpPr>
        <p:sp>
          <p:nvSpPr>
            <p:cNvPr id="239" name="Shape"/>
            <p:cNvSpPr/>
            <p:nvPr/>
          </p:nvSpPr>
          <p:spPr>
            <a:xfrm>
              <a:off x="0" y="192099"/>
              <a:ext cx="2948979" cy="315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00"/>
                  </a:moveTo>
                  <a:cubicBezTo>
                    <a:pt x="0" y="1433"/>
                    <a:pt x="1535" y="0"/>
                    <a:pt x="3429" y="0"/>
                  </a:cubicBezTo>
                  <a:lnTo>
                    <a:pt x="3600" y="0"/>
                  </a:lnTo>
                  <a:lnTo>
                    <a:pt x="18171" y="0"/>
                  </a:lnTo>
                  <a:cubicBezTo>
                    <a:pt x="20065" y="0"/>
                    <a:pt x="21600" y="1433"/>
                    <a:pt x="21600" y="3200"/>
                  </a:cubicBezTo>
                  <a:lnTo>
                    <a:pt x="21600" y="16000"/>
                  </a:lnTo>
                  <a:cubicBezTo>
                    <a:pt x="21600" y="17767"/>
                    <a:pt x="20065" y="19200"/>
                    <a:pt x="18171" y="19200"/>
                  </a:cubicBez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3429" y="19200"/>
                  </a:lnTo>
                  <a:cubicBezTo>
                    <a:pt x="1535" y="19200"/>
                    <a:pt x="0" y="17767"/>
                    <a:pt x="0" y="16000"/>
                  </a:cubicBezTo>
                  <a:lnTo>
                    <a:pt x="0" y="160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0" name="“I think I’m more confident on a bike and I can cycle more. This activity was great.”"/>
            <p:cNvSpPr txBox="1"/>
            <p:nvPr/>
          </p:nvSpPr>
          <p:spPr>
            <a:xfrm>
              <a:off x="137111" y="-924028"/>
              <a:ext cx="2674756" cy="504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 defTabSz="1300480">
                <a:defRPr i="1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“</a:t>
              </a:r>
              <a:r>
                <a:rPr>
                  <a:solidFill>
                    <a:srgbClr val="000000"/>
                  </a:solidFill>
                </a:rPr>
                <a:t>I think I’m more confident on a bike and I can cycle more. This activity was great.”</a:t>
              </a:r>
            </a:p>
          </p:txBody>
        </p:sp>
      </p:grpSp>
      <p:grpSp>
        <p:nvGrpSpPr>
          <p:cNvPr id="244" name="Rounded Rectangular Callout 23"/>
          <p:cNvGrpSpPr/>
          <p:nvPr/>
        </p:nvGrpSpPr>
        <p:grpSpPr>
          <a:xfrm>
            <a:off x="6573777" y="6874680"/>
            <a:ext cx="3249482" cy="3132947"/>
            <a:chOff x="0" y="-358247"/>
            <a:chExt cx="3249481" cy="3132945"/>
          </a:xfrm>
        </p:grpSpPr>
        <p:sp>
          <p:nvSpPr>
            <p:cNvPr id="242" name="Shape"/>
            <p:cNvSpPr/>
            <p:nvPr/>
          </p:nvSpPr>
          <p:spPr>
            <a:xfrm>
              <a:off x="0" y="0"/>
              <a:ext cx="3249482" cy="205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719"/>
                  </a:moveTo>
                  <a:cubicBezTo>
                    <a:pt x="0" y="5075"/>
                    <a:pt x="845" y="3742"/>
                    <a:pt x="1886" y="3742"/>
                  </a:cubicBezTo>
                  <a:lnTo>
                    <a:pt x="3600" y="3742"/>
                  </a:lnTo>
                  <a:lnTo>
                    <a:pt x="7908" y="0"/>
                  </a:lnTo>
                  <a:lnTo>
                    <a:pt x="9000" y="3742"/>
                  </a:lnTo>
                  <a:lnTo>
                    <a:pt x="19714" y="3742"/>
                  </a:lnTo>
                  <a:cubicBezTo>
                    <a:pt x="20755" y="3742"/>
                    <a:pt x="21600" y="5075"/>
                    <a:pt x="21600" y="6719"/>
                  </a:cubicBezTo>
                  <a:lnTo>
                    <a:pt x="21600" y="6719"/>
                  </a:lnTo>
                  <a:lnTo>
                    <a:pt x="21600" y="18624"/>
                  </a:lnTo>
                  <a:cubicBezTo>
                    <a:pt x="21600" y="20267"/>
                    <a:pt x="20755" y="21600"/>
                    <a:pt x="19714" y="21600"/>
                  </a:cubicBezTo>
                  <a:lnTo>
                    <a:pt x="1886" y="21600"/>
                  </a:lnTo>
                  <a:cubicBezTo>
                    <a:pt x="845" y="21600"/>
                    <a:pt x="0" y="20267"/>
                    <a:pt x="0" y="18624"/>
                  </a:cubicBezTo>
                  <a:lnTo>
                    <a:pt x="0" y="6719"/>
                  </a:lnTo>
                  <a:close/>
                </a:path>
              </a:pathLst>
            </a:cu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 defTabSz="1300480">
                <a:defRPr b="1"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3" name="“Football-I found it hard at the beginning. I learned that it is good to practise using your other foot so you can get better.”"/>
            <p:cNvSpPr txBox="1"/>
            <p:nvPr/>
          </p:nvSpPr>
          <p:spPr>
            <a:xfrm>
              <a:off x="83122" y="-358248"/>
              <a:ext cx="3083238" cy="31329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>
              <a:lvl1pPr algn="l" defTabSz="1300480">
                <a:defRPr b="1" i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“Football-I found it hard at the beginning. I learned that it is good to practise using your other foot so you can get better.”</a:t>
              </a:r>
            </a:p>
          </p:txBody>
        </p:sp>
      </p:grpSp>
      <p:sp>
        <p:nvSpPr>
          <p:cNvPr id="245" name="Rectangle 7"/>
          <p:cNvSpPr txBox="1"/>
          <p:nvPr/>
        </p:nvSpPr>
        <p:spPr>
          <a:xfrm rot="1383224">
            <a:off x="9620017" y="7274785"/>
            <a:ext cx="3735878" cy="2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80">
              <a:defRPr b="1" sz="7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Get Active</a:t>
            </a:r>
          </a:p>
        </p:txBody>
      </p:sp>
      <p:grpSp>
        <p:nvGrpSpPr>
          <p:cNvPr id="248" name="Rectangle 1"/>
          <p:cNvGrpSpPr/>
          <p:nvPr/>
        </p:nvGrpSpPr>
        <p:grpSpPr>
          <a:xfrm>
            <a:off x="3218886" y="3543344"/>
            <a:ext cx="5980742" cy="4187290"/>
            <a:chOff x="0" y="-767540"/>
            <a:chExt cx="5980740" cy="4187289"/>
          </a:xfrm>
        </p:grpSpPr>
        <p:sp>
          <p:nvSpPr>
            <p:cNvPr id="246" name="Rectangle"/>
            <p:cNvSpPr/>
            <p:nvPr/>
          </p:nvSpPr>
          <p:spPr>
            <a:xfrm>
              <a:off x="0" y="43035"/>
              <a:ext cx="5980741" cy="256613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7" name="All S1s have a timetabled period of JASS a week. Throughout the year they work towards their Gold Award by completing the 4 sections. They build on lots of skills, work with community groups and explore new things. The award is very different for each individual."/>
            <p:cNvSpPr txBox="1"/>
            <p:nvPr/>
          </p:nvSpPr>
          <p:spPr>
            <a:xfrm>
              <a:off x="0" y="-767541"/>
              <a:ext cx="5980741" cy="41872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>
              <a:lvl1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All S1s have a timetabled period of JASS a week. Throughout the year they work towards their Gold Award by completing the 4 sections. They build on lots of skills, work with community groups and explore new things. The award is very different for each individual.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BDD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877" y="556565"/>
            <a:ext cx="5818295" cy="3258246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ubtitle 2"/>
          <p:cNvSpPr txBox="1"/>
          <p:nvPr>
            <p:ph type="body" idx="1"/>
          </p:nvPr>
        </p:nvSpPr>
        <p:spPr>
          <a:xfrm>
            <a:off x="452572" y="4241021"/>
            <a:ext cx="11869650" cy="5191841"/>
          </a:xfrm>
          <a:prstGeom prst="rect">
            <a:avLst/>
          </a:prstGeom>
        </p:spPr>
        <p:txBody>
          <a:bodyPr/>
          <a:lstStyle/>
          <a:p>
            <a:pPr marL="485775" indent="-485775" algn="l">
              <a:buSzPct val="100000"/>
              <a:buChar char="▪"/>
            </a:pPr>
            <a:r>
              <a:t>is a peer </a:t>
            </a:r>
            <a:r>
              <a:rPr b="1"/>
              <a:t>mentoring</a:t>
            </a:r>
            <a:r>
              <a:t> programme that gives young people the chance to explore and challenge the attitudes, beliefs and cultural norms that underpin gender-based </a:t>
            </a:r>
            <a:r>
              <a:t>violence</a:t>
            </a:r>
            <a:r>
              <a:t>, bullying and other forms of </a:t>
            </a:r>
            <a:r>
              <a:t>violence</a:t>
            </a:r>
            <a:r>
              <a:t>.</a:t>
            </a:r>
          </a:p>
          <a:p>
            <a:pPr marL="485775" indent="-485775" algn="l">
              <a:buSzPct val="100000"/>
              <a:buChar char="▪"/>
            </a:pPr>
            <a:r>
              <a:t>It allows young people the opportunity to develop their confidence, communication skills, leadership and organisational skills.</a:t>
            </a:r>
          </a:p>
        </p:txBody>
      </p:sp>
      <p:pic>
        <p:nvPicPr>
          <p:cNvPr id="25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2095" y="840586"/>
            <a:ext cx="3591561" cy="2690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aising Teens with Confidence"/>
          <p:cNvSpPr txBox="1"/>
          <p:nvPr>
            <p:ph type="title"/>
          </p:nvPr>
        </p:nvSpPr>
        <p:spPr>
          <a:xfrm>
            <a:off x="255129" y="-345441"/>
            <a:ext cx="11878168" cy="132983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pPr/>
            <a:r>
              <a:t>Raising Teens with Confidence</a:t>
            </a:r>
          </a:p>
        </p:txBody>
      </p:sp>
      <p:pic>
        <p:nvPicPr>
          <p:cNvPr id="257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rcRect l="28793" t="22148" r="38760" b="13782"/>
          <a:stretch>
            <a:fillRect/>
          </a:stretch>
        </p:blipFill>
        <p:spPr>
          <a:xfrm>
            <a:off x="7629030" y="1189849"/>
            <a:ext cx="4845192" cy="7168445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Teens"/>
          <p:cNvSpPr txBox="1"/>
          <p:nvPr/>
        </p:nvSpPr>
        <p:spPr>
          <a:xfrm>
            <a:off x="9164321" y="1702364"/>
            <a:ext cx="2151662" cy="6112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l" defTabSz="1300480">
              <a:defRPr sz="340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36699"/>
                </a:solidFill>
              </a:rPr>
              <a:t>Teens</a:t>
            </a:r>
          </a:p>
        </p:txBody>
      </p:sp>
      <p:sp>
        <p:nvSpPr>
          <p:cNvPr id="259" name="1. Introductory Session:…"/>
          <p:cNvSpPr txBox="1"/>
          <p:nvPr>
            <p:ph type="body" idx="1"/>
          </p:nvPr>
        </p:nvSpPr>
        <p:spPr>
          <a:xfrm>
            <a:off x="562187" y="781191"/>
            <a:ext cx="7579360" cy="727230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637235" indent="-637235" defTabSz="1274470">
              <a:buSzTx/>
              <a:buNone/>
              <a:defRPr sz="3332"/>
            </a:pPr>
            <a:endParaRPr sz="1764">
              <a:latin typeface="Calibri"/>
              <a:ea typeface="Calibri"/>
              <a:cs typeface="Calibri"/>
              <a:sym typeface="Calibri"/>
            </a:endParaRPr>
          </a:p>
          <a:p>
            <a:pPr marL="637235" indent="-637235" defTabSz="1274470">
              <a:spcBef>
                <a:spcPts val="600"/>
              </a:spcBef>
              <a:buSzTx/>
              <a:buNone/>
              <a:defRPr sz="3332"/>
            </a:pPr>
            <a:r>
              <a:rPr b="1" sz="2352">
                <a:latin typeface="Calibri"/>
                <a:ea typeface="Calibri"/>
                <a:cs typeface="Calibri"/>
                <a:sym typeface="Calibri"/>
              </a:rPr>
              <a:t>1.	Introductory Session:		</a:t>
            </a:r>
            <a:endParaRPr b="1" sz="2352">
              <a:latin typeface="Calibri"/>
              <a:ea typeface="Calibri"/>
              <a:cs typeface="Calibri"/>
              <a:sym typeface="Calibri"/>
            </a:endParaRPr>
          </a:p>
          <a:p>
            <a:pPr marL="637235" indent="-637235" defTabSz="1274470">
              <a:spcBef>
                <a:spcPts val="600"/>
              </a:spcBef>
              <a:buSzTx/>
              <a:buNone/>
              <a:defRPr sz="3332"/>
            </a:pPr>
            <a:r>
              <a:rPr b="1" sz="2352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2352">
                <a:latin typeface="Calibri"/>
                <a:ea typeface="Calibri"/>
                <a:cs typeface="Calibri"/>
                <a:sym typeface="Calibri"/>
              </a:rPr>
              <a:t>Why what you do matters</a:t>
            </a:r>
            <a:endParaRPr sz="2352">
              <a:latin typeface="Calibri"/>
              <a:ea typeface="Calibri"/>
              <a:cs typeface="Calibri"/>
              <a:sym typeface="Calibri"/>
            </a:endParaRPr>
          </a:p>
          <a:p>
            <a:pPr marL="637235" indent="-637235" defTabSz="1274470">
              <a:buSzTx/>
              <a:buNone/>
              <a:defRPr sz="3332"/>
            </a:pPr>
            <a:endParaRPr sz="1764">
              <a:latin typeface="Calibri"/>
              <a:ea typeface="Calibri"/>
              <a:cs typeface="Calibri"/>
              <a:sym typeface="Calibri"/>
            </a:endParaRPr>
          </a:p>
          <a:p>
            <a:pPr marL="477926" indent="-477926" defTabSz="1274470">
              <a:spcBef>
                <a:spcPts val="600"/>
              </a:spcBef>
              <a:buSzTx/>
              <a:buNone/>
              <a:defRPr sz="3332"/>
            </a:pPr>
            <a:r>
              <a:rPr b="1" sz="2352">
                <a:latin typeface="Calibri"/>
                <a:ea typeface="Calibri"/>
                <a:cs typeface="Calibri"/>
                <a:sym typeface="Calibri"/>
              </a:rPr>
              <a:t>2. 	The Amazing Teenage Brain:	</a:t>
            </a:r>
            <a:endParaRPr b="1" sz="2352">
              <a:latin typeface="Calibri"/>
              <a:ea typeface="Calibri"/>
              <a:cs typeface="Calibri"/>
              <a:sym typeface="Calibri"/>
            </a:endParaRPr>
          </a:p>
          <a:p>
            <a:pPr marL="477926" indent="-477926" defTabSz="1274470">
              <a:spcBef>
                <a:spcPts val="600"/>
              </a:spcBef>
              <a:buSzTx/>
              <a:buNone/>
              <a:defRPr sz="3332"/>
            </a:pPr>
            <a:r>
              <a:rPr b="1" sz="2352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2352">
                <a:latin typeface="Calibri"/>
                <a:ea typeface="Calibri"/>
                <a:cs typeface="Calibri"/>
                <a:sym typeface="Calibri"/>
              </a:rPr>
              <a:t>What’s going on in there? </a:t>
            </a:r>
            <a:endParaRPr sz="2352">
              <a:latin typeface="Calibri"/>
              <a:ea typeface="Calibri"/>
              <a:cs typeface="Calibri"/>
              <a:sym typeface="Calibri"/>
            </a:endParaRPr>
          </a:p>
          <a:p>
            <a:pPr marL="477926" indent="-477926" defTabSz="1274470">
              <a:buSzTx/>
              <a:buNone/>
              <a:defRPr sz="3332"/>
            </a:pPr>
            <a:endParaRPr sz="1764">
              <a:latin typeface="Calibri"/>
              <a:ea typeface="Calibri"/>
              <a:cs typeface="Calibri"/>
              <a:sym typeface="Calibri"/>
            </a:endParaRPr>
          </a:p>
          <a:p>
            <a:pPr marL="477926" indent="-477926" defTabSz="1274470">
              <a:spcBef>
                <a:spcPts val="600"/>
              </a:spcBef>
              <a:buSzTx/>
              <a:buNone/>
              <a:defRPr sz="3332"/>
            </a:pPr>
            <a:r>
              <a:rPr b="1" sz="2352">
                <a:latin typeface="Calibri"/>
                <a:ea typeface="Calibri"/>
                <a:cs typeface="Calibri"/>
                <a:sym typeface="Calibri"/>
              </a:rPr>
              <a:t>3. 	Risky Business:</a:t>
            </a:r>
            <a:r>
              <a:rPr sz="2352">
                <a:latin typeface="Calibri"/>
                <a:ea typeface="Calibri"/>
                <a:cs typeface="Calibri"/>
                <a:sym typeface="Calibri"/>
              </a:rPr>
              <a:t>			</a:t>
            </a:r>
            <a:endParaRPr sz="2352">
              <a:latin typeface="Calibri"/>
              <a:ea typeface="Calibri"/>
              <a:cs typeface="Calibri"/>
              <a:sym typeface="Calibri"/>
            </a:endParaRPr>
          </a:p>
          <a:p>
            <a:pPr marL="477926" indent="-477926" defTabSz="1274470">
              <a:spcBef>
                <a:spcPts val="600"/>
              </a:spcBef>
              <a:buSzTx/>
              <a:buNone/>
              <a:defRPr sz="3332"/>
            </a:pPr>
            <a:r>
              <a:rPr sz="2352">
                <a:latin typeface="Calibri"/>
                <a:ea typeface="Calibri"/>
                <a:cs typeface="Calibri"/>
                <a:sym typeface="Calibri"/>
              </a:rPr>
              <a:t>	Managing adventure, risk and resilience</a:t>
            </a:r>
            <a:endParaRPr sz="2352">
              <a:latin typeface="Calibri"/>
              <a:ea typeface="Calibri"/>
              <a:cs typeface="Calibri"/>
              <a:sym typeface="Calibri"/>
            </a:endParaRPr>
          </a:p>
          <a:p>
            <a:pPr marL="477926" indent="-477926" defTabSz="1274470">
              <a:buSzTx/>
              <a:buNone/>
              <a:defRPr sz="3332"/>
            </a:pPr>
            <a:endParaRPr sz="1764">
              <a:latin typeface="Calibri"/>
              <a:ea typeface="Calibri"/>
              <a:cs typeface="Calibri"/>
              <a:sym typeface="Calibri"/>
            </a:endParaRPr>
          </a:p>
          <a:p>
            <a:pPr marL="477926" indent="-477926" defTabSz="1274470">
              <a:spcBef>
                <a:spcPts val="600"/>
              </a:spcBef>
              <a:buSzTx/>
              <a:buNone/>
              <a:defRPr sz="3332"/>
            </a:pPr>
            <a:r>
              <a:rPr b="1" sz="2352">
                <a:latin typeface="Calibri"/>
                <a:ea typeface="Calibri"/>
                <a:cs typeface="Calibri"/>
                <a:sym typeface="Calibri"/>
              </a:rPr>
              <a:t>4. 	It’s Good To Talk:	</a:t>
            </a:r>
            <a:endParaRPr b="1" sz="2352">
              <a:latin typeface="Calibri"/>
              <a:ea typeface="Calibri"/>
              <a:cs typeface="Calibri"/>
              <a:sym typeface="Calibri"/>
            </a:endParaRPr>
          </a:p>
          <a:p>
            <a:pPr marL="477926" indent="-477926" defTabSz="1274470">
              <a:spcBef>
                <a:spcPts val="600"/>
              </a:spcBef>
              <a:buSzTx/>
              <a:buNone/>
              <a:defRPr sz="3332"/>
            </a:pPr>
            <a:r>
              <a:rPr b="1" sz="2352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2352">
                <a:latin typeface="Calibri"/>
                <a:ea typeface="Calibri"/>
                <a:cs typeface="Calibri"/>
                <a:sym typeface="Calibri"/>
              </a:rPr>
              <a:t>The importance of staying connected</a:t>
            </a:r>
            <a:endParaRPr sz="2352">
              <a:latin typeface="Calibri"/>
              <a:ea typeface="Calibri"/>
              <a:cs typeface="Calibri"/>
              <a:sym typeface="Calibri"/>
            </a:endParaRPr>
          </a:p>
          <a:p>
            <a:pPr marL="477926" indent="-477926" defTabSz="1274470">
              <a:buSzTx/>
              <a:buNone/>
              <a:defRPr sz="3332"/>
            </a:pPr>
            <a:endParaRPr sz="1764">
              <a:latin typeface="Calibri"/>
              <a:ea typeface="Calibri"/>
              <a:cs typeface="Calibri"/>
              <a:sym typeface="Calibri"/>
            </a:endParaRPr>
          </a:p>
          <a:p>
            <a:pPr marL="477926" indent="-477926" defTabSz="1274470">
              <a:spcBef>
                <a:spcPts val="600"/>
              </a:spcBef>
              <a:buSzTx/>
              <a:buNone/>
              <a:defRPr sz="3332"/>
            </a:pPr>
            <a:r>
              <a:rPr b="1" sz="2352">
                <a:latin typeface="Calibri"/>
                <a:ea typeface="Calibri"/>
                <a:cs typeface="Calibri"/>
                <a:sym typeface="Calibri"/>
              </a:rPr>
              <a:t>5.	 Flipping Your Lid</a:t>
            </a:r>
            <a:endParaRPr b="1" sz="2352">
              <a:latin typeface="Calibri"/>
              <a:ea typeface="Calibri"/>
              <a:cs typeface="Calibri"/>
              <a:sym typeface="Calibri"/>
            </a:endParaRPr>
          </a:p>
          <a:p>
            <a:pPr marL="477926" indent="-477926" defTabSz="1274470">
              <a:spcBef>
                <a:spcPts val="600"/>
              </a:spcBef>
              <a:buSzTx/>
              <a:buNone/>
              <a:defRPr sz="3332"/>
            </a:pPr>
            <a:r>
              <a:rPr sz="2352">
                <a:latin typeface="Calibri"/>
                <a:ea typeface="Calibri"/>
                <a:cs typeface="Calibri"/>
                <a:sym typeface="Calibri"/>
              </a:rPr>
              <a:t>	Looking at the brain under stress</a:t>
            </a:r>
            <a:endParaRPr sz="2352">
              <a:latin typeface="Calibri"/>
              <a:ea typeface="Calibri"/>
              <a:cs typeface="Calibri"/>
              <a:sym typeface="Calibri"/>
            </a:endParaRPr>
          </a:p>
          <a:p>
            <a:pPr marL="477926" indent="-477926" defTabSz="1274470">
              <a:buSzTx/>
              <a:buNone/>
              <a:defRPr sz="3332"/>
            </a:pPr>
            <a:endParaRPr sz="1764">
              <a:latin typeface="Calibri"/>
              <a:ea typeface="Calibri"/>
              <a:cs typeface="Calibri"/>
              <a:sym typeface="Calibri"/>
            </a:endParaRPr>
          </a:p>
          <a:p>
            <a:pPr marL="477926" indent="-477926" defTabSz="1274470">
              <a:spcBef>
                <a:spcPts val="600"/>
              </a:spcBef>
              <a:buSzTx/>
              <a:buNone/>
              <a:defRPr sz="3332"/>
            </a:pPr>
            <a:r>
              <a:rPr b="1" sz="2352">
                <a:latin typeface="Calibri"/>
                <a:ea typeface="Calibri"/>
                <a:cs typeface="Calibri"/>
                <a:sym typeface="Calibri"/>
              </a:rPr>
              <a:t>6. 	Looking After Your Wellbeing:</a:t>
            </a:r>
            <a:endParaRPr b="1" sz="2352">
              <a:latin typeface="Calibri"/>
              <a:ea typeface="Calibri"/>
              <a:cs typeface="Calibri"/>
              <a:sym typeface="Calibri"/>
            </a:endParaRPr>
          </a:p>
          <a:p>
            <a:pPr marL="477926" indent="-477926" defTabSz="1274470">
              <a:spcBef>
                <a:spcPts val="600"/>
              </a:spcBef>
              <a:buSzTx/>
              <a:buNone/>
              <a:defRPr sz="3332"/>
            </a:pPr>
            <a:r>
              <a:rPr b="1" sz="2352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2352">
                <a:latin typeface="Calibri"/>
                <a:ea typeface="Calibri"/>
                <a:cs typeface="Calibri"/>
                <a:sym typeface="Calibri"/>
              </a:rPr>
              <a:t>Coping with the changes</a:t>
            </a:r>
          </a:p>
        </p:txBody>
      </p:sp>
      <p:pic>
        <p:nvPicPr>
          <p:cNvPr id="260" name="79075143.jpg" descr="7907514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9032" y="3237653"/>
            <a:ext cx="5095805" cy="512064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Rectangle"/>
          <p:cNvSpPr/>
          <p:nvPr/>
        </p:nvSpPr>
        <p:spPr>
          <a:xfrm>
            <a:off x="12289084" y="3034453"/>
            <a:ext cx="562187" cy="54276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2" tIns="65022" rIns="65022" bIns="65022"/>
          <a:lstStyle/>
          <a:p>
            <a:pPr algn="l" defTabSz="1300480">
              <a:defRPr sz="34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Involvement in the Life of the School"/>
          <p:cNvSpPr txBox="1"/>
          <p:nvPr>
            <p:ph type="title"/>
          </p:nvPr>
        </p:nvSpPr>
        <p:spPr>
          <a:xfrm>
            <a:off x="869243" y="677333"/>
            <a:ext cx="11367911" cy="20907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 sz="2400"/>
            </a:pPr>
            <a:r>
              <a:rPr b="1" sz="5600"/>
              <a:t>Involvement in the Life of the School </a:t>
            </a:r>
          </a:p>
        </p:txBody>
      </p:sp>
      <p:sp>
        <p:nvSpPr>
          <p:cNvPr id="264" name="Clubs…"/>
          <p:cNvSpPr txBox="1"/>
          <p:nvPr>
            <p:ph type="body" idx="4294967295"/>
          </p:nvPr>
        </p:nvSpPr>
        <p:spPr>
          <a:xfrm>
            <a:off x="356729" y="2924938"/>
            <a:ext cx="12392944" cy="6559988"/>
          </a:xfrm>
          <a:prstGeom prst="rect">
            <a:avLst/>
          </a:prstGeom>
        </p:spPr>
        <p:txBody>
          <a:bodyPr lIns="0" tIns="0" rIns="0" bIns="0"/>
          <a:lstStyle/>
          <a:p>
            <a:pPr marL="1697354" indent="-1697354" defTabSz="632561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tabLst>
                <a:tab pos="1270000" algn="l"/>
                <a:tab pos="2552700" algn="l"/>
                <a:tab pos="3835400" algn="l"/>
                <a:tab pos="5143500" algn="l"/>
                <a:tab pos="6426200" algn="l"/>
                <a:tab pos="7708900" algn="l"/>
                <a:tab pos="8991600" algn="l"/>
                <a:tab pos="10287000" algn="l"/>
                <a:tab pos="11569700" algn="l"/>
                <a:tab pos="12852400" algn="l"/>
                <a:tab pos="141605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800">
                <a:latin typeface="Calibri"/>
                <a:ea typeface="Calibri"/>
                <a:cs typeface="Calibri"/>
                <a:sym typeface="Calibri"/>
              </a:rPr>
              <a:t>Clubs </a:t>
            </a:r>
          </a:p>
          <a:p>
            <a:pPr marL="1697354" indent="-1697354" defTabSz="632561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tabLst>
                <a:tab pos="1270000" algn="l"/>
                <a:tab pos="2552700" algn="l"/>
                <a:tab pos="3835400" algn="l"/>
                <a:tab pos="5143500" algn="l"/>
                <a:tab pos="6426200" algn="l"/>
                <a:tab pos="7708900" algn="l"/>
                <a:tab pos="8991600" algn="l"/>
                <a:tab pos="10287000" algn="l"/>
                <a:tab pos="11569700" algn="l"/>
                <a:tab pos="12852400" algn="l"/>
                <a:tab pos="141605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800">
                <a:latin typeface="Calibri"/>
                <a:ea typeface="Calibri"/>
                <a:cs typeface="Calibri"/>
                <a:sym typeface="Calibri"/>
              </a:rPr>
              <a:t>Assembly performances</a:t>
            </a:r>
          </a:p>
          <a:p>
            <a:pPr marL="1697354" indent="-1697354" defTabSz="632561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tabLst>
                <a:tab pos="1270000" algn="l"/>
                <a:tab pos="2552700" algn="l"/>
                <a:tab pos="3835400" algn="l"/>
                <a:tab pos="5143500" algn="l"/>
                <a:tab pos="6426200" algn="l"/>
                <a:tab pos="7708900" algn="l"/>
                <a:tab pos="8991600" algn="l"/>
                <a:tab pos="10287000" algn="l"/>
                <a:tab pos="11569700" algn="l"/>
                <a:tab pos="12852400" algn="l"/>
                <a:tab pos="141605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800">
                <a:latin typeface="Calibri"/>
                <a:ea typeface="Calibri"/>
                <a:cs typeface="Calibri"/>
                <a:sym typeface="Calibri"/>
              </a:rPr>
              <a:t>Sporting tournaments</a:t>
            </a:r>
          </a:p>
          <a:p>
            <a:pPr marL="1697354" indent="-1697354" defTabSz="632561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tabLst>
                <a:tab pos="1270000" algn="l"/>
                <a:tab pos="2552700" algn="l"/>
                <a:tab pos="3835400" algn="l"/>
                <a:tab pos="5143500" algn="l"/>
                <a:tab pos="6426200" algn="l"/>
                <a:tab pos="7708900" algn="l"/>
                <a:tab pos="8991600" algn="l"/>
                <a:tab pos="10287000" algn="l"/>
                <a:tab pos="11569700" algn="l"/>
                <a:tab pos="12852400" algn="l"/>
                <a:tab pos="141605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800">
                <a:latin typeface="Calibri"/>
                <a:ea typeface="Calibri"/>
                <a:cs typeface="Calibri"/>
                <a:sym typeface="Calibri"/>
              </a:rPr>
              <a:t>Curricular visits and competitions</a:t>
            </a:r>
          </a:p>
          <a:p>
            <a:pPr marL="1697354" indent="-1697354" defTabSz="632561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tabLst>
                <a:tab pos="1270000" algn="l"/>
                <a:tab pos="2552700" algn="l"/>
                <a:tab pos="3835400" algn="l"/>
                <a:tab pos="5143500" algn="l"/>
                <a:tab pos="6426200" algn="l"/>
                <a:tab pos="7708900" algn="l"/>
                <a:tab pos="8991600" algn="l"/>
                <a:tab pos="10287000" algn="l"/>
                <a:tab pos="11569700" algn="l"/>
                <a:tab pos="12852400" algn="l"/>
                <a:tab pos="141605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800">
                <a:latin typeface="Calibri"/>
                <a:ea typeface="Calibri"/>
                <a:cs typeface="Calibri"/>
                <a:sym typeface="Calibri"/>
              </a:rPr>
              <a:t>Leadership opportunities for students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marL="1697354" indent="-1697354" defTabSz="632561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tabLst>
                <a:tab pos="1270000" algn="l"/>
                <a:tab pos="2552700" algn="l"/>
                <a:tab pos="3835400" algn="l"/>
                <a:tab pos="5143500" algn="l"/>
                <a:tab pos="6426200" algn="l"/>
                <a:tab pos="7708900" algn="l"/>
                <a:tab pos="8991600" algn="l"/>
                <a:tab pos="10287000" algn="l"/>
                <a:tab pos="11569700" algn="l"/>
                <a:tab pos="12852400" algn="l"/>
                <a:tab pos="141605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800">
                <a:latin typeface="Calibri"/>
                <a:ea typeface="Calibri"/>
                <a:cs typeface="Calibri"/>
                <a:sym typeface="Calibri"/>
              </a:rPr>
              <a:t>Pantomime</a:t>
            </a:r>
          </a:p>
        </p:txBody>
      </p:sp>
      <p:pic>
        <p:nvPicPr>
          <p:cNvPr id="265" name="image2.jpeg" descr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1043095" cy="1239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2.jpeg" descr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61707" y="-1"/>
            <a:ext cx="1043094" cy="1239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ommunication"/>
          <p:cNvSpPr txBox="1"/>
          <p:nvPr>
            <p:ph type="title"/>
          </p:nvPr>
        </p:nvSpPr>
        <p:spPr>
          <a:xfrm>
            <a:off x="869243" y="629920"/>
            <a:ext cx="11367911" cy="204103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 sz="2400"/>
            </a:pPr>
            <a:r>
              <a:rPr b="1" sz="6200"/>
              <a:t>Communication</a:t>
            </a:r>
          </a:p>
        </p:txBody>
      </p:sp>
      <p:sp>
        <p:nvSpPr>
          <p:cNvPr id="271" name="Pupil Support Leader - a key person…"/>
          <p:cNvSpPr txBox="1"/>
          <p:nvPr>
            <p:ph type="body" idx="4294967295"/>
          </p:nvPr>
        </p:nvSpPr>
        <p:spPr>
          <a:xfrm>
            <a:off x="356729" y="2686755"/>
            <a:ext cx="12392944" cy="706684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defTabSz="638950">
              <a:spcBef>
                <a:spcPts val="1100"/>
              </a:spcBef>
              <a:buSzPct val="100000"/>
              <a:buFont typeface="Trebuchet MS"/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400">
                <a:latin typeface="Calibri"/>
                <a:ea typeface="Calibri"/>
                <a:cs typeface="Calibri"/>
                <a:sym typeface="Calibri"/>
              </a:rPr>
              <a:t> Pupil Support Leader - a key person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638950">
              <a:spcBef>
                <a:spcPts val="1100"/>
              </a:spcBef>
              <a:buSzPct val="100000"/>
              <a:buFont typeface="Trebuchet MS"/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400">
                <a:latin typeface="Calibri"/>
                <a:ea typeface="Calibri"/>
                <a:cs typeface="Calibri"/>
                <a:sym typeface="Calibri"/>
              </a:rPr>
              <a:t> Email and text communication </a:t>
            </a:r>
          </a:p>
          <a:p>
            <a:pPr marL="0" indent="0" defTabSz="638950">
              <a:spcBef>
                <a:spcPts val="1100"/>
              </a:spcBef>
              <a:buSzPct val="100000"/>
              <a:buFont typeface="Trebuchet MS"/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400">
                <a:latin typeface="Calibri"/>
                <a:ea typeface="Calibri"/>
                <a:cs typeface="Calibri"/>
                <a:sym typeface="Calibri"/>
              </a:rPr>
              <a:t> Website: </a:t>
            </a:r>
            <a:r>
              <a:rPr b="1" i="1" sz="4400"/>
              <a:t>www.tynecastle.edin.sch.uk</a:t>
            </a:r>
            <a:r>
              <a:rPr sz="4400"/>
              <a:t>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638950">
              <a:spcBef>
                <a:spcPts val="1100"/>
              </a:spcBef>
              <a:buClr>
                <a:srgbClr val="000000"/>
              </a:buClr>
              <a:buSzPct val="100000"/>
              <a:buFont typeface="Trebuchet MS"/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400">
                <a:latin typeface="Calibri"/>
                <a:ea typeface="Calibri"/>
                <a:cs typeface="Calibri"/>
                <a:sym typeface="Calibri"/>
              </a:rPr>
              <a:t> Maildrops – throughout the year by post / through your child</a:t>
            </a:r>
          </a:p>
          <a:p>
            <a:pPr marL="0" indent="0" defTabSz="638950">
              <a:spcBef>
                <a:spcPts val="1100"/>
              </a:spcBef>
              <a:buClr>
                <a:srgbClr val="000000"/>
              </a:buClr>
              <a:buSzPct val="100000"/>
              <a:buFont typeface="Trebuchet MS"/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400">
                <a:latin typeface="Calibri"/>
                <a:ea typeface="Calibri"/>
                <a:cs typeface="Calibri"/>
                <a:sym typeface="Calibri"/>
              </a:rPr>
              <a:t> In-school supports for parents / carers</a:t>
            </a:r>
          </a:p>
          <a:p>
            <a:pPr marL="0" indent="0" defTabSz="638950">
              <a:spcBef>
                <a:spcPts val="1100"/>
              </a:spcBef>
              <a:buClr>
                <a:srgbClr val="000000"/>
              </a:buClr>
              <a:buSzPct val="100000"/>
              <a:buFont typeface="Trebuchet MS"/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400">
                <a:latin typeface="Calibri"/>
                <a:ea typeface="Calibri"/>
                <a:cs typeface="Calibri"/>
                <a:sym typeface="Calibri"/>
              </a:rPr>
              <a:t> Focus groups </a:t>
            </a:r>
          </a:p>
          <a:p>
            <a:pPr marL="0" indent="0" defTabSz="638950">
              <a:spcBef>
                <a:spcPts val="1100"/>
              </a:spcBef>
              <a:buClr>
                <a:srgbClr val="000000"/>
              </a:buClr>
              <a:buSzPct val="100000"/>
              <a:buFont typeface="Trebuchet MS"/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400">
                <a:latin typeface="Calibri"/>
                <a:ea typeface="Calibri"/>
                <a:cs typeface="Calibri"/>
                <a:sym typeface="Calibri"/>
              </a:rPr>
              <a:t> Parent Council welcomes new members!</a:t>
            </a:r>
          </a:p>
        </p:txBody>
      </p:sp>
      <p:pic>
        <p:nvPicPr>
          <p:cNvPr id="272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043095" cy="1239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61707" y="-1"/>
            <a:ext cx="1043094" cy="1239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Exam Results - highligh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 Results - highlights</a:t>
            </a:r>
          </a:p>
        </p:txBody>
      </p:sp>
      <p:sp>
        <p:nvSpPr>
          <p:cNvPr id="193" name="S5 1@6 up 1% and third year increa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S5 1@6 up 1% and third year increase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S5  5@6 - same as last year and second best ever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S6  1@6 - up 5% and second year of improvements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S6  3@6 - continue as best ever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S6  5@6 - continue as best ever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S6  1@7 - up 1% and now best ever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3BE03D84-0C49-4F26-AB23-717BED0451D2-L0-001.jpeg" descr="3BE03D84-0C49-4F26-AB23-717BED0451D2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3380" t="0" r="0" b="0"/>
          <a:stretch>
            <a:fillRect/>
          </a:stretch>
        </p:blipFill>
        <p:spPr>
          <a:xfrm>
            <a:off x="9220199" y="4622800"/>
            <a:ext cx="3276601" cy="3860800"/>
          </a:xfrm>
          <a:prstGeom prst="rect">
            <a:avLst/>
          </a:prstGeom>
        </p:spPr>
      </p:pic>
      <p:pic>
        <p:nvPicPr>
          <p:cNvPr id="196" name="Image" descr="Imag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13175" t="0" r="22108" b="13325"/>
          <a:stretch>
            <a:fillRect/>
          </a:stretch>
        </p:blipFill>
        <p:spPr>
          <a:xfrm>
            <a:off x="9220199" y="1014011"/>
            <a:ext cx="3276601" cy="3291290"/>
          </a:xfrm>
          <a:prstGeom prst="rect">
            <a:avLst/>
          </a:prstGeom>
        </p:spPr>
      </p:pic>
      <p:pic>
        <p:nvPicPr>
          <p:cNvPr id="197" name="FBFBC83E-5C6F-4B2A-88EC-89CAD55C3E87-L0-001.jpeg" descr="FBFBC83E-5C6F-4B2A-88EC-89CAD55C3E87-L0-001.jpe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24747" t="0" r="24747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8" name="Creativity and fun at our school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Creativity and fun at our school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9FB9FF52-AEEF-475D-8E50-004275939550-L0-001.jpeg" descr="9FB9FF52-AEEF-475D-8E50-004275939550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2500" r="0" b="1250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he S1 experience at  Tynecastle High School"/>
          <p:cNvSpPr txBox="1"/>
          <p:nvPr>
            <p:ph type="title"/>
          </p:nvPr>
        </p:nvSpPr>
        <p:spPr>
          <a:xfrm>
            <a:off x="869243" y="268674"/>
            <a:ext cx="11367911" cy="184234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/>
            </a:pPr>
            <a:r>
              <a:rPr b="1" sz="5600">
                <a:latin typeface="Calibri"/>
                <a:ea typeface="Calibri"/>
                <a:cs typeface="Calibri"/>
                <a:sym typeface="Calibri"/>
              </a:rPr>
              <a:t>The S1 experience at </a:t>
            </a:r>
            <a:br>
              <a:rPr b="1" sz="5600">
                <a:latin typeface="Calibri"/>
                <a:ea typeface="Calibri"/>
                <a:cs typeface="Calibri"/>
                <a:sym typeface="Calibri"/>
              </a:rPr>
            </a:br>
            <a:r>
              <a:rPr b="1" sz="5600">
                <a:latin typeface="Calibri"/>
                <a:ea typeface="Calibri"/>
                <a:cs typeface="Calibri"/>
                <a:sym typeface="Calibri"/>
              </a:rPr>
              <a:t>Tynecastle High School</a:t>
            </a:r>
          </a:p>
        </p:txBody>
      </p:sp>
      <p:sp>
        <p:nvSpPr>
          <p:cNvPr id="203" name="Challenge and high expectations…"/>
          <p:cNvSpPr txBox="1"/>
          <p:nvPr>
            <p:ph type="body" idx="4294967295"/>
          </p:nvPr>
        </p:nvSpPr>
        <p:spPr>
          <a:xfrm>
            <a:off x="356729" y="2111021"/>
            <a:ext cx="12392944" cy="769902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613393">
              <a:lnSpc>
                <a:spcPct val="90000"/>
              </a:lnSpc>
              <a:spcBef>
                <a:spcPts val="1100"/>
              </a:spcBef>
              <a:buSzTx/>
              <a:buFontTx/>
              <a:buNone/>
              <a:tabLst>
                <a:tab pos="1244600" algn="l"/>
                <a:tab pos="2489200" algn="l"/>
                <a:tab pos="3733800" algn="l"/>
                <a:tab pos="4978400" algn="l"/>
                <a:tab pos="6223000" algn="l"/>
                <a:tab pos="7467600" algn="l"/>
                <a:tab pos="8712200" algn="l"/>
                <a:tab pos="9969500" algn="l"/>
                <a:tab pos="11226800" algn="l"/>
                <a:tab pos="12471400" algn="l"/>
                <a:tab pos="137160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800" u="sng">
                <a:latin typeface="Calibri"/>
                <a:ea typeface="Calibri"/>
                <a:cs typeface="Calibri"/>
                <a:sym typeface="Calibri"/>
              </a:rPr>
              <a:t>Challenge and high expectations</a:t>
            </a:r>
            <a:endParaRPr b="1" sz="4800" u="sng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 defTabSz="613393">
              <a:lnSpc>
                <a:spcPct val="90000"/>
              </a:lnSpc>
              <a:spcBef>
                <a:spcPts val="1100"/>
              </a:spcBef>
              <a:buSzTx/>
              <a:buFontTx/>
              <a:buNone/>
              <a:tabLst>
                <a:tab pos="1244600" algn="l"/>
                <a:tab pos="2489200" algn="l"/>
                <a:tab pos="3733800" algn="l"/>
                <a:tab pos="4978400" algn="l"/>
                <a:tab pos="6223000" algn="l"/>
                <a:tab pos="7467600" algn="l"/>
                <a:tab pos="8712200" algn="l"/>
                <a:tab pos="9969500" algn="l"/>
                <a:tab pos="11226800" algn="l"/>
                <a:tab pos="12471400" algn="l"/>
                <a:tab pos="137160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613393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rebuchet MS"/>
              <a:tabLst>
                <a:tab pos="1244600" algn="l"/>
                <a:tab pos="2489200" algn="l"/>
                <a:tab pos="3733800" algn="l"/>
                <a:tab pos="4978400" algn="l"/>
                <a:tab pos="6223000" algn="l"/>
                <a:tab pos="7467600" algn="l"/>
                <a:tab pos="8712200" algn="l"/>
                <a:tab pos="9969500" algn="l"/>
                <a:tab pos="11226800" algn="l"/>
                <a:tab pos="12471400" algn="l"/>
                <a:tab pos="137160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800">
                <a:latin typeface="Calibri"/>
                <a:ea typeface="Calibri"/>
                <a:cs typeface="Calibri"/>
                <a:sym typeface="Calibri"/>
              </a:rPr>
              <a:t> Be ready, Be respectful, Be your best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613393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rebuchet MS"/>
              <a:tabLst>
                <a:tab pos="1244600" algn="l"/>
                <a:tab pos="2489200" algn="l"/>
                <a:tab pos="3733800" algn="l"/>
                <a:tab pos="4978400" algn="l"/>
                <a:tab pos="6223000" algn="l"/>
                <a:tab pos="7467600" algn="l"/>
                <a:tab pos="8712200" algn="l"/>
                <a:tab pos="9969500" algn="l"/>
                <a:tab pos="11226800" algn="l"/>
                <a:tab pos="12471400" algn="l"/>
                <a:tab pos="137160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sz="5000">
                <a:latin typeface="Calibri"/>
                <a:ea typeface="Calibri"/>
                <a:cs typeface="Calibri"/>
                <a:sym typeface="Calibri"/>
              </a:rPr>
              <a:t>Restorative practices </a:t>
            </a:r>
            <a:endParaRPr b="1" sz="5000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613393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rebuchet MS"/>
              <a:tabLst>
                <a:tab pos="1244600" algn="l"/>
                <a:tab pos="2489200" algn="l"/>
                <a:tab pos="3733800" algn="l"/>
                <a:tab pos="4978400" algn="l"/>
                <a:tab pos="6223000" algn="l"/>
                <a:tab pos="7467600" algn="l"/>
                <a:tab pos="8712200" algn="l"/>
                <a:tab pos="9969500" algn="l"/>
                <a:tab pos="11226800" algn="l"/>
                <a:tab pos="12471400" algn="l"/>
                <a:tab pos="137160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5000">
                <a:latin typeface="Calibri"/>
                <a:ea typeface="Calibri"/>
                <a:cs typeface="Calibri"/>
                <a:sym typeface="Calibri"/>
              </a:rPr>
              <a:t> S1 remain in school at break and lunch</a:t>
            </a:r>
            <a:endParaRPr b="1" sz="5000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613393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rebuchet MS"/>
              <a:tabLst>
                <a:tab pos="1244600" algn="l"/>
                <a:tab pos="2489200" algn="l"/>
                <a:tab pos="3733800" algn="l"/>
                <a:tab pos="4978400" algn="l"/>
                <a:tab pos="6223000" algn="l"/>
                <a:tab pos="7467600" algn="l"/>
                <a:tab pos="8712200" algn="l"/>
                <a:tab pos="9969500" algn="l"/>
                <a:tab pos="11226800" algn="l"/>
                <a:tab pos="12471400" algn="l"/>
                <a:tab pos="137160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5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sz="4800">
                <a:latin typeface="Calibri"/>
                <a:ea typeface="Calibri"/>
                <a:cs typeface="Calibri"/>
                <a:sym typeface="Calibri"/>
              </a:rPr>
              <a:t>Uniform, attendance and punctuality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613393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rebuchet MS"/>
              <a:tabLst>
                <a:tab pos="1244600" algn="l"/>
                <a:tab pos="2489200" algn="l"/>
                <a:tab pos="3733800" algn="l"/>
                <a:tab pos="4978400" algn="l"/>
                <a:tab pos="6223000" algn="l"/>
                <a:tab pos="7467600" algn="l"/>
                <a:tab pos="8712200" algn="l"/>
                <a:tab pos="9969500" algn="l"/>
                <a:tab pos="11226800" algn="l"/>
                <a:tab pos="12471400" algn="l"/>
                <a:tab pos="137160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800">
                <a:latin typeface="Calibri"/>
                <a:ea typeface="Calibri"/>
                <a:cs typeface="Calibri"/>
                <a:sym typeface="Calibri"/>
              </a:rPr>
              <a:t> Setting in S1 Maths and English classes </a:t>
            </a:r>
          </a:p>
        </p:txBody>
      </p:sp>
      <p:pic>
        <p:nvPicPr>
          <p:cNvPr id="204" name="image2.jpeg" descr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1043095" cy="1239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2.jpeg" descr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61707" y="-1"/>
            <a:ext cx="1043094" cy="1239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How will I be kept informed of my son / daughter’s progress?"/>
          <p:cNvSpPr txBox="1"/>
          <p:nvPr>
            <p:ph type="title"/>
          </p:nvPr>
        </p:nvSpPr>
        <p:spPr>
          <a:xfrm>
            <a:off x="869243" y="677333"/>
            <a:ext cx="11367911" cy="20907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b="1" i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 i="0" sz="2400"/>
            </a:pPr>
            <a:r>
              <a:rPr b="1" i="1" sz="5600"/>
              <a:t>How will I be kept informed of my son / daughter’s progress?</a:t>
            </a:r>
          </a:p>
        </p:txBody>
      </p:sp>
      <p:sp>
        <p:nvSpPr>
          <p:cNvPr id="210" name="S1 Course Information booklet on our website…"/>
          <p:cNvSpPr txBox="1"/>
          <p:nvPr>
            <p:ph type="body" idx="4294967295"/>
          </p:nvPr>
        </p:nvSpPr>
        <p:spPr>
          <a:xfrm>
            <a:off x="152894" y="2974359"/>
            <a:ext cx="12851905" cy="680633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defTabSz="638950">
              <a:spcBef>
                <a:spcPts val="110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1397000" indent="-1397000" defTabSz="63895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400">
                <a:latin typeface="Calibri"/>
                <a:ea typeface="Calibri"/>
                <a:cs typeface="Calibri"/>
                <a:sym typeface="Calibri"/>
              </a:rPr>
              <a:t>S1 Course Information booklet on our website 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  <a:p>
            <a:pPr marL="1397000" indent="-1397000" defTabSz="63895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400">
                <a:latin typeface="Calibri"/>
                <a:ea typeface="Calibri"/>
                <a:cs typeface="Calibri"/>
                <a:sym typeface="Calibri"/>
              </a:rPr>
              <a:t>5 T</a:t>
            </a:r>
            <a:r>
              <a:rPr b="1" sz="4400">
                <a:latin typeface="Calibri"/>
                <a:ea typeface="Calibri"/>
                <a:cs typeface="Calibri"/>
                <a:sym typeface="Calibri"/>
              </a:rPr>
              <a:t>arget Setting</a:t>
            </a:r>
            <a:r>
              <a:rPr b="1" sz="4400">
                <a:latin typeface="Calibri"/>
                <a:ea typeface="Calibri"/>
                <a:cs typeface="Calibri"/>
                <a:sym typeface="Calibri"/>
              </a:rPr>
              <a:t> reports throughout the year: September, November, January, March, May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1397000" indent="-1397000" defTabSz="63895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400">
                <a:latin typeface="Calibri"/>
                <a:ea typeface="Calibri"/>
                <a:cs typeface="Calibri"/>
                <a:sym typeface="Calibri"/>
              </a:rPr>
              <a:t>Thursday</a:t>
            </a:r>
            <a:r>
              <a:rPr b="1" sz="4400">
                <a:latin typeface="Calibri"/>
                <a:ea typeface="Calibri"/>
                <a:cs typeface="Calibri"/>
                <a:sym typeface="Calibri"/>
              </a:rPr>
              <a:t> 24 October</a:t>
            </a:r>
            <a:r>
              <a:rPr b="1" sz="4400">
                <a:latin typeface="Calibri"/>
                <a:ea typeface="Calibri"/>
                <a:cs typeface="Calibri"/>
                <a:sym typeface="Calibri"/>
              </a:rPr>
              <a:t>, 4.30-7pm: S1 consultation for parents / carers</a:t>
            </a:r>
          </a:p>
          <a:p>
            <a:pPr marL="1117600" indent="-1117600" defTabSz="63895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4400">
                <a:latin typeface="Calibri"/>
                <a:ea typeface="Calibri"/>
                <a:cs typeface="Calibri"/>
                <a:sym typeface="Calibri"/>
              </a:rPr>
              <a:t>Merits / demerits summary: twice a term</a:t>
            </a:r>
          </a:p>
        </p:txBody>
      </p:sp>
      <p:pic>
        <p:nvPicPr>
          <p:cNvPr id="211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043095" cy="1239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61707" y="-1"/>
            <a:ext cx="1043094" cy="1239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466" y="0"/>
            <a:ext cx="12733868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Music tuition"/>
          <p:cNvSpPr txBox="1"/>
          <p:nvPr>
            <p:ph type="title"/>
          </p:nvPr>
        </p:nvSpPr>
        <p:spPr>
          <a:xfrm>
            <a:off x="869243" y="677333"/>
            <a:ext cx="11367911" cy="194620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/>
            </a:pPr>
            <a:r>
              <a:rPr b="1" sz="6800">
                <a:latin typeface="Calibri"/>
                <a:ea typeface="Calibri"/>
                <a:cs typeface="Calibri"/>
                <a:sym typeface="Calibri"/>
              </a:rPr>
              <a:t>Music tuition</a:t>
            </a:r>
            <a:r>
              <a:rPr b="1" sz="5600"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219" name="All S1s are offered a trial with chosen instrument…"/>
          <p:cNvSpPr txBox="1"/>
          <p:nvPr>
            <p:ph type="body" idx="4294967295"/>
          </p:nvPr>
        </p:nvSpPr>
        <p:spPr>
          <a:xfrm>
            <a:off x="207715" y="1747210"/>
            <a:ext cx="12392945" cy="7861893"/>
          </a:xfrm>
          <a:prstGeom prst="rect">
            <a:avLst/>
          </a:prstGeom>
        </p:spPr>
        <p:txBody>
          <a:bodyPr lIns="0" tIns="0" rIns="0" bIns="0"/>
          <a:lstStyle/>
          <a:p>
            <a:pPr marL="240631" indent="-240631" defTabSz="638950">
              <a:spcBef>
                <a:spcPts val="1200"/>
              </a:spcBef>
              <a:buSzPct val="100000"/>
              <a:buFontTx/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 sz="5000">
              <a:latin typeface="Calibri"/>
              <a:ea typeface="Calibri"/>
              <a:cs typeface="Calibri"/>
              <a:sym typeface="Calibri"/>
            </a:endParaRPr>
          </a:p>
          <a:p>
            <a:pPr marL="501315" indent="-501315" defTabSz="638950">
              <a:spcBef>
                <a:spcPts val="1200"/>
              </a:spcBef>
              <a:buSzPct val="100000"/>
              <a:buFontTx/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5000">
                <a:latin typeface="Calibri"/>
                <a:ea typeface="Calibri"/>
                <a:cs typeface="Calibri"/>
                <a:sym typeface="Calibri"/>
              </a:rPr>
              <a:t> All S1s are offered a trial with chosen instrument</a:t>
            </a:r>
            <a:endParaRPr b="1" sz="5000">
              <a:latin typeface="Calibri"/>
              <a:ea typeface="Calibri"/>
              <a:cs typeface="Calibri"/>
              <a:sym typeface="Calibri"/>
            </a:endParaRPr>
          </a:p>
          <a:p>
            <a:pPr marL="501315" indent="-501315" defTabSz="638950">
              <a:spcBef>
                <a:spcPts val="1200"/>
              </a:spcBef>
              <a:buSzPct val="100000"/>
              <a:buFontTx/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5000">
                <a:latin typeface="Calibri"/>
                <a:ea typeface="Calibri"/>
                <a:cs typeface="Calibri"/>
                <a:sym typeface="Calibri"/>
              </a:rPr>
              <a:t> S1 continuers now all have a timetable </a:t>
            </a:r>
            <a:endParaRPr b="1" sz="5000">
              <a:latin typeface="Calibri"/>
              <a:ea typeface="Calibri"/>
              <a:cs typeface="Calibri"/>
              <a:sym typeface="Calibri"/>
            </a:endParaRPr>
          </a:p>
          <a:p>
            <a:pPr marL="501315" indent="-501315" defTabSz="638950">
              <a:spcBef>
                <a:spcPts val="1200"/>
              </a:spcBef>
              <a:buSzPct val="100000"/>
              <a:buFontTx/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5000">
                <a:latin typeface="Calibri"/>
                <a:ea typeface="Calibri"/>
                <a:cs typeface="Calibri"/>
                <a:sym typeface="Calibri"/>
              </a:rPr>
              <a:t> S1 beginners start in September</a:t>
            </a:r>
            <a:endParaRPr b="1" sz="5000">
              <a:latin typeface="Calibri"/>
              <a:ea typeface="Calibri"/>
              <a:cs typeface="Calibri"/>
              <a:sym typeface="Calibri"/>
            </a:endParaRPr>
          </a:p>
          <a:p>
            <a:pPr marL="501315" indent="-501315" defTabSz="638950">
              <a:spcBef>
                <a:spcPts val="1200"/>
              </a:spcBef>
              <a:buSzPct val="100000"/>
              <a:buFontTx/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5000">
                <a:latin typeface="Calibri"/>
                <a:ea typeface="Calibri"/>
                <a:cs typeface="Calibri"/>
                <a:sym typeface="Calibri"/>
              </a:rPr>
              <a:t> Piping and drumming: lessons are Monday during school. Practice is Tuesday 4-5.30</a:t>
            </a:r>
          </a:p>
        </p:txBody>
      </p:sp>
      <p:pic>
        <p:nvPicPr>
          <p:cNvPr id="220" name="image2.jpeg" descr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1043095" cy="1239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2.jpeg" descr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61707" y="-1"/>
            <a:ext cx="1043094" cy="1239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